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8" r:id="rId2"/>
    <p:sldId id="276" r:id="rId3"/>
    <p:sldId id="277" r:id="rId4"/>
    <p:sldId id="279" r:id="rId5"/>
    <p:sldId id="284" r:id="rId6"/>
    <p:sldId id="285" r:id="rId7"/>
    <p:sldId id="286" r:id="rId8"/>
    <p:sldId id="288" r:id="rId9"/>
    <p:sldId id="289" r:id="rId10"/>
    <p:sldId id="287" r:id="rId11"/>
    <p:sldId id="290" r:id="rId12"/>
    <p:sldId id="280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57913"/>
    <a:srgbClr val="B1D486"/>
    <a:srgbClr val="A3CD71"/>
    <a:srgbClr val="36CA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901" autoAdjust="0"/>
    <p:restoredTop sz="94676" autoAdjust="0"/>
  </p:normalViewPr>
  <p:slideViewPr>
    <p:cSldViewPr>
      <p:cViewPr varScale="1">
        <p:scale>
          <a:sx n="87" d="100"/>
          <a:sy n="87" d="100"/>
        </p:scale>
        <p:origin x="-188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68756-F1FA-4159-9D51-29996B5FEFD9}" type="datetimeFigureOut">
              <a:rPr lang="en-US" smtClean="0"/>
              <a:t>10/16/2012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8A371-31BF-4009-97B0-1B1755F3BE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39917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68756-F1FA-4159-9D51-29996B5FEFD9}" type="datetimeFigureOut">
              <a:rPr lang="en-US" smtClean="0"/>
              <a:t>10/16/2012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8A371-31BF-4009-97B0-1B1755F3BE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76094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68756-F1FA-4159-9D51-29996B5FEFD9}" type="datetimeFigureOut">
              <a:rPr lang="en-US" smtClean="0"/>
              <a:t>10/16/2012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8A371-31BF-4009-97B0-1B1755F3BE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60889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68756-F1FA-4159-9D51-29996B5FEFD9}" type="datetimeFigureOut">
              <a:rPr lang="en-US" smtClean="0"/>
              <a:t>10/16/2012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8A371-31BF-4009-97B0-1B1755F3BE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1210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68756-F1FA-4159-9D51-29996B5FEFD9}" type="datetimeFigureOut">
              <a:rPr lang="en-US" smtClean="0"/>
              <a:t>10/16/2012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8A371-31BF-4009-97B0-1B1755F3BE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02887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68756-F1FA-4159-9D51-29996B5FEFD9}" type="datetimeFigureOut">
              <a:rPr lang="en-US" smtClean="0"/>
              <a:t>10/16/2012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8A371-31BF-4009-97B0-1B1755F3BE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04023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68756-F1FA-4159-9D51-29996B5FEFD9}" type="datetimeFigureOut">
              <a:rPr lang="en-US" smtClean="0"/>
              <a:t>10/16/2012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8A371-31BF-4009-97B0-1B1755F3BE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92577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68756-F1FA-4159-9D51-29996B5FEFD9}" type="datetimeFigureOut">
              <a:rPr lang="en-US" smtClean="0"/>
              <a:t>10/16/2012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8A371-31BF-4009-97B0-1B1755F3BE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35929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68756-F1FA-4159-9D51-29996B5FEFD9}" type="datetimeFigureOut">
              <a:rPr lang="en-US" smtClean="0"/>
              <a:t>10/16/2012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8A371-31BF-4009-97B0-1B1755F3BE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94198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68756-F1FA-4159-9D51-29996B5FEFD9}" type="datetimeFigureOut">
              <a:rPr lang="en-US" smtClean="0"/>
              <a:t>10/16/2012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8A371-31BF-4009-97B0-1B1755F3BE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20688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68756-F1FA-4159-9D51-29996B5FEFD9}" type="datetimeFigureOut">
              <a:rPr lang="en-US" smtClean="0"/>
              <a:t>10/16/2012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8A371-31BF-4009-97B0-1B1755F3BE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20779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A68756-F1FA-4159-9D51-29996B5FEFD9}" type="datetimeFigureOut">
              <a:rPr lang="en-US" smtClean="0"/>
              <a:t>10/16/2012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58A371-31BF-4009-97B0-1B1755F3BE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00490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g"/><Relationship Id="rId5" Type="http://schemas.openxmlformats.org/officeDocument/2006/relationships/image" Target="../media/image7.jpeg"/><Relationship Id="rId4" Type="http://schemas.openxmlformats.org/officeDocument/2006/relationships/image" Target="../media/image6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g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g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g"/><Relationship Id="rId5" Type="http://schemas.openxmlformats.org/officeDocument/2006/relationships/image" Target="../media/image19.jpg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25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g"/><Relationship Id="rId5" Type="http://schemas.openxmlformats.org/officeDocument/2006/relationships/image" Target="../media/image23.jpg"/><Relationship Id="rId4" Type="http://schemas.openxmlformats.org/officeDocument/2006/relationships/image" Target="../media/image22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7" Type="http://schemas.microsoft.com/office/2007/relationships/hdphoto" Target="../media/hdphoto2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209800"/>
            <a:ext cx="8229600" cy="1524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sz="6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rPr>
              <a:t>Sustainable Lighting </a:t>
            </a:r>
            <a:r>
              <a:rPr lang="en-US" sz="6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rPr>
              <a:t>Design - LED</a:t>
            </a:r>
            <a:r>
              <a:rPr lang="en-US" b="1" dirty="0" smtClean="0"/>
              <a:t/>
            </a:r>
            <a:br>
              <a:rPr lang="en-US" b="1" dirty="0" smtClean="0"/>
            </a:br>
            <a:endParaRPr lang="en-US" b="1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9400" y="5670411"/>
            <a:ext cx="2392680" cy="1145432"/>
          </a:xfrm>
        </p:spPr>
      </p:pic>
      <p:sp>
        <p:nvSpPr>
          <p:cNvPr id="3" name="Rectangle 2"/>
          <p:cNvSpPr/>
          <p:nvPr/>
        </p:nvSpPr>
        <p:spPr>
          <a:xfrm>
            <a:off x="0" y="5715000"/>
            <a:ext cx="1676400" cy="1143000"/>
          </a:xfrm>
          <a:prstGeom prst="rect">
            <a:avLst/>
          </a:prstGeom>
          <a:solidFill>
            <a:srgbClr val="F579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67400"/>
            <a:ext cx="1587061" cy="836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26585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9400" y="5670411"/>
            <a:ext cx="2392680" cy="1145432"/>
          </a:xfrm>
        </p:spPr>
      </p:pic>
      <p:sp>
        <p:nvSpPr>
          <p:cNvPr id="3" name="Rectangle 2"/>
          <p:cNvSpPr/>
          <p:nvPr/>
        </p:nvSpPr>
        <p:spPr>
          <a:xfrm>
            <a:off x="0" y="5715000"/>
            <a:ext cx="1676400" cy="1143000"/>
          </a:xfrm>
          <a:prstGeom prst="rect">
            <a:avLst/>
          </a:prstGeom>
          <a:solidFill>
            <a:srgbClr val="F579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68093"/>
            <a:ext cx="1587061" cy="83681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676400" y="1883228"/>
            <a:ext cx="6172200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rPr>
              <a:t>We will review the following  components of LED lighting design.</a:t>
            </a:r>
          </a:p>
          <a:p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rPr>
              <a:t>	</a:t>
            </a:r>
            <a:r>
              <a:rPr 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rPr>
              <a:t>	Products	</a:t>
            </a:r>
          </a:p>
          <a:p>
            <a:r>
              <a:rPr 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rPr>
              <a:t>	         Application</a:t>
            </a:r>
          </a:p>
          <a:p>
            <a:r>
              <a:rPr 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rPr>
              <a:t>	         Controls</a:t>
            </a:r>
          </a:p>
          <a:p>
            <a:r>
              <a:rPr 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rPr>
              <a:t>                  </a:t>
            </a:r>
            <a:r>
              <a:rPr 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rPr>
              <a:t>Advantages of  	LED</a:t>
            </a:r>
            <a:endParaRPr lang="en-US" sz="2800" dirty="0" smtClean="0">
              <a:solidFill>
                <a:schemeClr val="tx1">
                  <a:lumMod val="65000"/>
                  <a:lumOff val="35000"/>
                </a:schemeClr>
              </a:solidFill>
              <a:latin typeface="Century Gothic" pitchFamily="34" charset="0"/>
            </a:endParaRPr>
          </a:p>
          <a:p>
            <a:r>
              <a:rPr lang="en-US" dirty="0">
                <a:latin typeface="Century Gothic" pitchFamily="34" charset="0"/>
              </a:rPr>
              <a:t>	</a:t>
            </a:r>
          </a:p>
        </p:txBody>
      </p:sp>
      <p:sp>
        <p:nvSpPr>
          <p:cNvPr id="7" name="Rectangle 6"/>
          <p:cNvSpPr/>
          <p:nvPr/>
        </p:nvSpPr>
        <p:spPr>
          <a:xfrm>
            <a:off x="3124200" y="3810000"/>
            <a:ext cx="381000" cy="1524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3124200" y="3380057"/>
            <a:ext cx="381000" cy="141601"/>
          </a:xfrm>
          <a:prstGeom prst="rect">
            <a:avLst/>
          </a:prstGeom>
          <a:solidFill>
            <a:srgbClr val="B1D4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3124200" y="4191000"/>
            <a:ext cx="381000" cy="1524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3124200" y="4648200"/>
            <a:ext cx="381000" cy="141513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26585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33400" y="2209800"/>
            <a:ext cx="8229600" cy="1524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b="1" dirty="0" smtClean="0"/>
              <a:t/>
            </a:r>
            <a:br>
              <a:rPr lang="en-US" b="1" dirty="0" smtClean="0"/>
            </a:br>
            <a:endParaRPr lang="en-US" b="1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9400" y="5670411"/>
            <a:ext cx="2392680" cy="1145432"/>
          </a:xfrm>
        </p:spPr>
      </p:pic>
      <p:sp>
        <p:nvSpPr>
          <p:cNvPr id="3" name="Rectangle 2"/>
          <p:cNvSpPr/>
          <p:nvPr/>
        </p:nvSpPr>
        <p:spPr>
          <a:xfrm>
            <a:off x="0" y="5715000"/>
            <a:ext cx="1676400" cy="1143000"/>
          </a:xfrm>
          <a:prstGeom prst="rect">
            <a:avLst/>
          </a:prstGeom>
          <a:solidFill>
            <a:srgbClr val="F579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67400"/>
            <a:ext cx="1587061" cy="83681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295400" y="1066800"/>
            <a:ext cx="6248400" cy="486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rPr>
              <a:t>LED </a:t>
            </a:r>
            <a:r>
              <a:rPr lang="en-US" sz="4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rPr>
              <a:t>Lighting:</a:t>
            </a:r>
            <a:endParaRPr lang="en-US" sz="4000" dirty="0" smtClean="0">
              <a:solidFill>
                <a:schemeClr val="tx1">
                  <a:lumMod val="65000"/>
                  <a:lumOff val="35000"/>
                </a:schemeClr>
              </a:solidFill>
              <a:latin typeface="Century Gothic" pitchFamily="34" charset="0"/>
            </a:endParaRPr>
          </a:p>
          <a:p>
            <a:endParaRPr lang="en-US" dirty="0" smtClean="0">
              <a:solidFill>
                <a:schemeClr val="tx1">
                  <a:lumMod val="65000"/>
                  <a:lumOff val="35000"/>
                </a:schemeClr>
              </a:solidFill>
              <a:latin typeface="Century Gothic" pitchFamily="34" charset="0"/>
            </a:endParaRPr>
          </a:p>
          <a:p>
            <a:pPr lvl="1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Century Gothic" pitchFamily="34" charset="0"/>
            </a:endParaRPr>
          </a:p>
          <a:p>
            <a:pPr lvl="1"/>
            <a:r>
              <a:rPr 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rPr>
              <a:t>	</a:t>
            </a:r>
            <a:r>
              <a:rPr lang="en-US" sz="3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rPr>
              <a:t>Down lighting		</a:t>
            </a:r>
          </a:p>
          <a:p>
            <a:pPr lvl="1"/>
            <a:r>
              <a:rPr lang="en-US" sz="3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rPr>
              <a:t>	Linear Recessed</a:t>
            </a:r>
          </a:p>
          <a:p>
            <a:pPr lvl="1"/>
            <a:r>
              <a:rPr lang="en-US" sz="3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rPr>
              <a:t>	Under Cabinet		</a:t>
            </a:r>
          </a:p>
          <a:p>
            <a:pPr lvl="1"/>
            <a:r>
              <a:rPr lang="en-US" sz="3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rPr>
              <a:t>	Site</a:t>
            </a:r>
          </a:p>
          <a:p>
            <a:r>
              <a:rPr lang="en-US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rPr>
              <a:t> </a:t>
            </a:r>
            <a:r>
              <a:rPr lang="en-US" sz="3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rPr>
              <a:t>   	Accent			</a:t>
            </a:r>
          </a:p>
          <a:p>
            <a:r>
              <a:rPr lang="en-US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rPr>
              <a:t> </a:t>
            </a:r>
            <a:r>
              <a:rPr lang="en-US" sz="3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rPr>
              <a:t>   	Specialty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26585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33400" y="2209800"/>
            <a:ext cx="8229600" cy="1524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b="1" dirty="0" smtClean="0"/>
              <a:t/>
            </a:r>
            <a:br>
              <a:rPr lang="en-US" b="1" dirty="0" smtClean="0"/>
            </a:br>
            <a:endParaRPr lang="en-US" b="1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2260" y="5671458"/>
            <a:ext cx="2392680" cy="1145432"/>
          </a:xfrm>
        </p:spPr>
      </p:pic>
      <p:sp>
        <p:nvSpPr>
          <p:cNvPr id="3" name="Rectangle 2"/>
          <p:cNvSpPr/>
          <p:nvPr/>
        </p:nvSpPr>
        <p:spPr>
          <a:xfrm>
            <a:off x="0" y="5715000"/>
            <a:ext cx="1676400" cy="1143000"/>
          </a:xfrm>
          <a:prstGeom prst="rect">
            <a:avLst/>
          </a:prstGeom>
          <a:solidFill>
            <a:srgbClr val="B1D4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67400"/>
            <a:ext cx="1587061" cy="83681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324600" y="10887"/>
            <a:ext cx="2797629" cy="1508105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endParaRPr lang="en-US" sz="2800" dirty="0" smtClean="0">
              <a:solidFill>
                <a:schemeClr val="bg1"/>
              </a:solidFill>
              <a:latin typeface="Century Gothic" pitchFamily="34" charset="0"/>
            </a:endParaRPr>
          </a:p>
          <a:p>
            <a:r>
              <a:rPr lang="en-US" sz="2800" dirty="0" smtClean="0">
                <a:solidFill>
                  <a:schemeClr val="bg1"/>
                </a:solidFill>
                <a:latin typeface="Century Gothic" pitchFamily="34" charset="0"/>
              </a:rPr>
              <a:t>  Down lighting</a:t>
            </a:r>
            <a:endParaRPr lang="en-US" sz="2800" dirty="0" smtClean="0">
              <a:solidFill>
                <a:schemeClr val="bg1"/>
              </a:solidFill>
              <a:latin typeface="Century Gothic" pitchFamily="34" charset="0"/>
            </a:endParaRPr>
          </a:p>
          <a:p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rPr>
              <a:t>	</a:t>
            </a:r>
          </a:p>
          <a:p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rPr>
              <a:t>	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9529" y="1287742"/>
            <a:ext cx="5895398" cy="376322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1287742"/>
            <a:ext cx="2209800" cy="165958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3047714"/>
            <a:ext cx="2057400" cy="2003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706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33400" y="2209800"/>
            <a:ext cx="8229600" cy="1524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b="1" dirty="0" smtClean="0"/>
              <a:t/>
            </a:r>
            <a:br>
              <a:rPr lang="en-US" b="1" dirty="0" smtClean="0"/>
            </a:br>
            <a:endParaRPr lang="en-US" b="1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2260" y="5671458"/>
            <a:ext cx="2392680" cy="1145432"/>
          </a:xfrm>
        </p:spPr>
      </p:pic>
      <p:sp>
        <p:nvSpPr>
          <p:cNvPr id="3" name="Rectangle 2"/>
          <p:cNvSpPr/>
          <p:nvPr/>
        </p:nvSpPr>
        <p:spPr>
          <a:xfrm>
            <a:off x="0" y="5715000"/>
            <a:ext cx="1676400" cy="1143000"/>
          </a:xfrm>
          <a:prstGeom prst="rect">
            <a:avLst/>
          </a:prstGeom>
          <a:solidFill>
            <a:srgbClr val="B1D4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67400"/>
            <a:ext cx="1587061" cy="83681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791200" y="10886"/>
            <a:ext cx="3331029" cy="1354217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Century Gothic" pitchFamily="34" charset="0"/>
            </a:endParaRPr>
          </a:p>
          <a:p>
            <a:r>
              <a:rPr 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rPr>
              <a:t>   </a:t>
            </a:r>
            <a:r>
              <a:rPr lang="en-US" sz="2800" dirty="0" smtClean="0">
                <a:solidFill>
                  <a:schemeClr val="bg1"/>
                </a:solidFill>
                <a:latin typeface="Century Gothic" pitchFamily="34" charset="0"/>
              </a:rPr>
              <a:t>Linear Recessed</a:t>
            </a:r>
          </a:p>
          <a:p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rPr>
              <a:t>	</a:t>
            </a:r>
          </a:p>
          <a:p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rPr>
              <a:t>	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200" y="924097"/>
            <a:ext cx="4235085" cy="482356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530" y="533400"/>
            <a:ext cx="2368077" cy="236480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008" y="3228803"/>
            <a:ext cx="3048000" cy="2174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07333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33400" y="2209800"/>
            <a:ext cx="8229600" cy="1524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b="1" dirty="0" smtClean="0"/>
              <a:t/>
            </a:r>
            <a:br>
              <a:rPr lang="en-US" b="1" dirty="0" smtClean="0"/>
            </a:br>
            <a:endParaRPr lang="en-US" b="1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2260" y="5671458"/>
            <a:ext cx="2392680" cy="1145432"/>
          </a:xfrm>
        </p:spPr>
      </p:pic>
      <p:sp>
        <p:nvSpPr>
          <p:cNvPr id="3" name="Rectangle 2"/>
          <p:cNvSpPr/>
          <p:nvPr/>
        </p:nvSpPr>
        <p:spPr>
          <a:xfrm>
            <a:off x="0" y="5715000"/>
            <a:ext cx="1676400" cy="1143000"/>
          </a:xfrm>
          <a:prstGeom prst="rect">
            <a:avLst/>
          </a:prstGeom>
          <a:solidFill>
            <a:srgbClr val="B1D4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67400"/>
            <a:ext cx="1587061" cy="83681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477000" y="10886"/>
            <a:ext cx="2645229" cy="1354217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Century Gothic" pitchFamily="34" charset="0"/>
            </a:endParaRPr>
          </a:p>
          <a:p>
            <a:r>
              <a:rPr lang="en-US" sz="2800" dirty="0" err="1" smtClean="0">
                <a:solidFill>
                  <a:schemeClr val="bg1"/>
                </a:solidFill>
                <a:latin typeface="Century Gothic" pitchFamily="34" charset="0"/>
              </a:rPr>
              <a:t>Undercabinet</a:t>
            </a:r>
            <a:endParaRPr lang="en-US" sz="2800" dirty="0" smtClean="0">
              <a:solidFill>
                <a:schemeClr val="bg1"/>
              </a:solidFill>
              <a:latin typeface="Century Gothic" pitchFamily="34" charset="0"/>
            </a:endParaRPr>
          </a:p>
          <a:p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rPr>
              <a:t>	</a:t>
            </a:r>
          </a:p>
          <a:p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rPr>
              <a:t>	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9529" y="1143001"/>
            <a:ext cx="6127520" cy="390479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404" y="1290921"/>
            <a:ext cx="1830192" cy="165958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3505200"/>
            <a:ext cx="2362200" cy="1397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07333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33400" y="2209800"/>
            <a:ext cx="8229600" cy="1524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b="1" dirty="0" smtClean="0"/>
              <a:t/>
            </a:r>
            <a:br>
              <a:rPr lang="en-US" b="1" dirty="0" smtClean="0"/>
            </a:br>
            <a:endParaRPr lang="en-US" b="1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2260" y="5671458"/>
            <a:ext cx="2392680" cy="1145432"/>
          </a:xfrm>
        </p:spPr>
      </p:pic>
      <p:sp>
        <p:nvSpPr>
          <p:cNvPr id="3" name="Rectangle 2"/>
          <p:cNvSpPr/>
          <p:nvPr/>
        </p:nvSpPr>
        <p:spPr>
          <a:xfrm>
            <a:off x="0" y="5715000"/>
            <a:ext cx="1676400" cy="1143000"/>
          </a:xfrm>
          <a:prstGeom prst="rect">
            <a:avLst/>
          </a:prstGeom>
          <a:solidFill>
            <a:srgbClr val="B1D4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67400"/>
            <a:ext cx="1587061" cy="83681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574972" y="10886"/>
            <a:ext cx="2547257" cy="1354217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Century Gothic" pitchFamily="34" charset="0"/>
            </a:endParaRPr>
          </a:p>
          <a:p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rPr>
              <a:t> </a:t>
            </a:r>
            <a:r>
              <a:rPr 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rPr>
              <a:t>        </a:t>
            </a:r>
            <a:r>
              <a:rPr 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rPr>
              <a:t> </a:t>
            </a:r>
            <a:r>
              <a:rPr lang="en-US" sz="2800" dirty="0" smtClean="0">
                <a:solidFill>
                  <a:schemeClr val="bg1"/>
                </a:solidFill>
                <a:latin typeface="Century Gothic" pitchFamily="34" charset="0"/>
              </a:rPr>
              <a:t>Site</a:t>
            </a:r>
            <a:r>
              <a:rPr 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rPr>
              <a:t> </a:t>
            </a:r>
            <a:endParaRPr lang="en-US" sz="2800" dirty="0" smtClean="0">
              <a:solidFill>
                <a:schemeClr val="tx1">
                  <a:lumMod val="65000"/>
                  <a:lumOff val="35000"/>
                </a:schemeClr>
              </a:solidFill>
              <a:latin typeface="Century Gothic" pitchFamily="34" charset="0"/>
            </a:endParaRPr>
          </a:p>
          <a:p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rPr>
              <a:t>	</a:t>
            </a:r>
          </a:p>
          <a:p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rPr>
              <a:t>	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9400" y="914400"/>
            <a:ext cx="5896428" cy="442232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99" y="1143000"/>
            <a:ext cx="2041071" cy="179869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771" y="3234814"/>
            <a:ext cx="2003258" cy="2003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07333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33400" y="2209800"/>
            <a:ext cx="8229600" cy="1524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b="1" dirty="0" smtClean="0"/>
              <a:t/>
            </a:r>
            <a:br>
              <a:rPr lang="en-US" b="1" dirty="0" smtClean="0"/>
            </a:br>
            <a:endParaRPr lang="en-US" b="1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2260" y="5671458"/>
            <a:ext cx="2392680" cy="1145432"/>
          </a:xfrm>
        </p:spPr>
      </p:pic>
      <p:sp>
        <p:nvSpPr>
          <p:cNvPr id="3" name="Rectangle 2"/>
          <p:cNvSpPr/>
          <p:nvPr/>
        </p:nvSpPr>
        <p:spPr>
          <a:xfrm>
            <a:off x="0" y="5715000"/>
            <a:ext cx="1676400" cy="1143000"/>
          </a:xfrm>
          <a:prstGeom prst="rect">
            <a:avLst/>
          </a:prstGeom>
          <a:solidFill>
            <a:srgbClr val="B1D4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67400"/>
            <a:ext cx="1587061" cy="83681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574972" y="10886"/>
            <a:ext cx="2547257" cy="1354217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Century Gothic" pitchFamily="34" charset="0"/>
            </a:endParaRPr>
          </a:p>
          <a:p>
            <a:r>
              <a:rPr 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rPr>
              <a:t>     </a:t>
            </a:r>
            <a:r>
              <a:rPr 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rPr>
              <a:t> </a:t>
            </a:r>
            <a:r>
              <a:rPr lang="en-US" sz="2800" dirty="0" smtClean="0">
                <a:solidFill>
                  <a:schemeClr val="bg1"/>
                </a:solidFill>
                <a:latin typeface="Century Gothic" pitchFamily="34" charset="0"/>
              </a:rPr>
              <a:t>Accent</a:t>
            </a:r>
            <a:r>
              <a:rPr 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rPr>
              <a:t> </a:t>
            </a:r>
            <a:endParaRPr lang="en-US" sz="2800" dirty="0" smtClean="0">
              <a:solidFill>
                <a:schemeClr val="tx1">
                  <a:lumMod val="65000"/>
                  <a:lumOff val="35000"/>
                </a:schemeClr>
              </a:solidFill>
              <a:latin typeface="Century Gothic" pitchFamily="34" charset="0"/>
            </a:endParaRPr>
          </a:p>
          <a:p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rPr>
              <a:t>	</a:t>
            </a:r>
          </a:p>
          <a:p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rPr>
              <a:t>	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0254" y="941732"/>
            <a:ext cx="6178945" cy="410924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344" y="1287742"/>
            <a:ext cx="2313949" cy="152284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953" y="2971800"/>
            <a:ext cx="2182729" cy="2182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13204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33400" y="2209800"/>
            <a:ext cx="8229600" cy="1524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b="1" dirty="0" smtClean="0"/>
              <a:t/>
            </a:r>
            <a:br>
              <a:rPr lang="en-US" b="1" dirty="0" smtClean="0"/>
            </a:br>
            <a:endParaRPr lang="en-US" b="1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2260" y="5671458"/>
            <a:ext cx="2392680" cy="1145432"/>
          </a:xfrm>
        </p:spPr>
      </p:pic>
      <p:sp>
        <p:nvSpPr>
          <p:cNvPr id="3" name="Rectangle 2"/>
          <p:cNvSpPr/>
          <p:nvPr/>
        </p:nvSpPr>
        <p:spPr>
          <a:xfrm>
            <a:off x="0" y="5715000"/>
            <a:ext cx="1676400" cy="1143000"/>
          </a:xfrm>
          <a:prstGeom prst="rect">
            <a:avLst/>
          </a:prstGeom>
          <a:solidFill>
            <a:srgbClr val="B1D4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67400"/>
            <a:ext cx="1587061" cy="83681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574972" y="10886"/>
            <a:ext cx="2547257" cy="1354217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Century Gothic" pitchFamily="34" charset="0"/>
            </a:endParaRPr>
          </a:p>
          <a:p>
            <a:r>
              <a:rPr 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rPr>
              <a:t>     </a:t>
            </a:r>
            <a:r>
              <a:rPr lang="en-US" sz="2800" dirty="0" smtClean="0">
                <a:solidFill>
                  <a:schemeClr val="bg1"/>
                </a:solidFill>
                <a:latin typeface="Century Gothic" pitchFamily="34" charset="0"/>
              </a:rPr>
              <a:t>Specialty</a:t>
            </a:r>
            <a:endParaRPr lang="en-US" sz="2800" dirty="0" smtClean="0">
              <a:solidFill>
                <a:schemeClr val="bg1"/>
              </a:solidFill>
              <a:latin typeface="Century Gothic" pitchFamily="34" charset="0"/>
            </a:endParaRPr>
          </a:p>
          <a:p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rPr>
              <a:t>	</a:t>
            </a:r>
          </a:p>
          <a:p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rPr>
              <a:t>	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9429" y="990105"/>
            <a:ext cx="6914513" cy="392937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58" y="1504011"/>
            <a:ext cx="1824112" cy="145078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044" y="3086147"/>
            <a:ext cx="1590825" cy="196884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8155" y="3581400"/>
            <a:ext cx="2133599" cy="1174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50758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2260" y="5671458"/>
            <a:ext cx="2392680" cy="1145432"/>
          </a:xfr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60" y="5958758"/>
            <a:ext cx="1587061" cy="83681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248400" y="10887"/>
            <a:ext cx="2873829" cy="1354217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Century Gothic" pitchFamily="34" charset="0"/>
            </a:endParaRPr>
          </a:p>
          <a:p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rPr>
              <a:t> </a:t>
            </a:r>
            <a:r>
              <a:rPr 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rPr>
              <a:t>      </a:t>
            </a:r>
            <a:r>
              <a:rPr lang="en-US" sz="2800" dirty="0" smtClean="0">
                <a:solidFill>
                  <a:schemeClr val="bg1"/>
                </a:solidFill>
                <a:latin typeface="Century Gothic" pitchFamily="34" charset="0"/>
              </a:rPr>
              <a:t>Controls</a:t>
            </a:r>
            <a:endParaRPr lang="en-US" sz="2800" dirty="0" smtClean="0">
              <a:solidFill>
                <a:schemeClr val="bg1"/>
              </a:solidFill>
              <a:latin typeface="Century Gothic" pitchFamily="34" charset="0"/>
            </a:endParaRPr>
          </a:p>
          <a:p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rPr>
              <a:t>	</a:t>
            </a:r>
          </a:p>
          <a:p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rPr>
              <a:t>	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851" y="3569732"/>
            <a:ext cx="1420770" cy="214526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448" y="1945660"/>
            <a:ext cx="1450295" cy="124653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04" y="10887"/>
            <a:ext cx="1583188" cy="1583188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56630" y="1291506"/>
            <a:ext cx="15131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Room Control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305117" y="4457700"/>
            <a:ext cx="14989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Panel Control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25298" y="2895600"/>
            <a:ext cx="15570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Sensor Control</a:t>
            </a:r>
            <a:endParaRPr lang="en-US" dirty="0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5075" y="914400"/>
            <a:ext cx="6860325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07333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33400" y="2209800"/>
            <a:ext cx="8229600" cy="1524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b="1" dirty="0" smtClean="0"/>
              <a:t/>
            </a:r>
            <a:br>
              <a:rPr lang="en-US" b="1" dirty="0" smtClean="0"/>
            </a:br>
            <a:endParaRPr lang="en-US" b="1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2260" y="5671458"/>
            <a:ext cx="2392680" cy="1145432"/>
          </a:xfrm>
        </p:spPr>
      </p:pic>
      <p:sp>
        <p:nvSpPr>
          <p:cNvPr id="3" name="Rectangle 2"/>
          <p:cNvSpPr/>
          <p:nvPr/>
        </p:nvSpPr>
        <p:spPr>
          <a:xfrm>
            <a:off x="0" y="5715000"/>
            <a:ext cx="1676400" cy="1143000"/>
          </a:xfrm>
          <a:prstGeom prst="rect">
            <a:avLst/>
          </a:prstGeom>
          <a:solidFill>
            <a:srgbClr val="F579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67400"/>
            <a:ext cx="1587061" cy="83681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248400" y="10886"/>
            <a:ext cx="2873829" cy="1354217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Century Gothic" pitchFamily="34" charset="0"/>
            </a:endParaRPr>
          </a:p>
          <a:p>
            <a:r>
              <a:rPr 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rPr>
              <a:t>   </a:t>
            </a:r>
            <a:r>
              <a:rPr lang="en-US" sz="2800" dirty="0" smtClean="0">
                <a:solidFill>
                  <a:schemeClr val="bg1"/>
                </a:solidFill>
                <a:latin typeface="Century Gothic" pitchFamily="34" charset="0"/>
              </a:rPr>
              <a:t>Advantages</a:t>
            </a:r>
            <a:endParaRPr lang="en-US" sz="2800" dirty="0" smtClean="0">
              <a:solidFill>
                <a:schemeClr val="bg1"/>
              </a:solidFill>
              <a:latin typeface="Century Gothic" pitchFamily="34" charset="0"/>
            </a:endParaRPr>
          </a:p>
          <a:p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rPr>
              <a:t>	</a:t>
            </a:r>
          </a:p>
          <a:p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rPr>
              <a:t>	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800" y="947057"/>
            <a:ext cx="6525797" cy="43434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143000" y="2817052"/>
            <a:ext cx="213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tx2"/>
                </a:solidFill>
                <a:latin typeface="Century Gothic" pitchFamily="34" charset="0"/>
              </a:rPr>
              <a:t>DC input </a:t>
            </a:r>
            <a:r>
              <a:rPr lang="en-US" dirty="0" smtClean="0">
                <a:solidFill>
                  <a:schemeClr val="bg1"/>
                </a:solidFill>
                <a:latin typeface="Century Gothic" pitchFamily="34" charset="0"/>
              </a:rPr>
              <a:t>voltage</a:t>
            </a:r>
            <a:endParaRPr lang="en-US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295400" y="2057400"/>
            <a:ext cx="213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tx2"/>
                </a:solidFill>
                <a:latin typeface="Century Gothic" pitchFamily="34" charset="0"/>
              </a:rPr>
              <a:t>0 – 10V  </a:t>
            </a:r>
            <a:r>
              <a:rPr lang="en-US" dirty="0" smtClean="0">
                <a:solidFill>
                  <a:schemeClr val="bg1"/>
                </a:solidFill>
                <a:latin typeface="Century Gothic" pitchFamily="34" charset="0"/>
              </a:rPr>
              <a:t>dimming</a:t>
            </a:r>
            <a:endParaRPr lang="en-US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409700" y="2425950"/>
            <a:ext cx="2095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tx2"/>
                </a:solidFill>
                <a:latin typeface="Century Gothic" pitchFamily="34" charset="0"/>
              </a:rPr>
              <a:t> Nano</a:t>
            </a:r>
            <a:r>
              <a:rPr lang="en-US" dirty="0" smtClean="0">
                <a:latin typeface="Century Gothic" pitchFamily="34" charset="0"/>
              </a:rPr>
              <a:t>  </a:t>
            </a:r>
            <a:r>
              <a:rPr lang="en-US" dirty="0" smtClean="0">
                <a:solidFill>
                  <a:schemeClr val="bg1"/>
                </a:solidFill>
                <a:latin typeface="Century Gothic" pitchFamily="34" charset="0"/>
              </a:rPr>
              <a:t>optics</a:t>
            </a:r>
            <a:endParaRPr lang="en-US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483178" y="3186384"/>
            <a:ext cx="14532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tx2"/>
                </a:solidFill>
                <a:latin typeface="Century Gothic" pitchFamily="34" charset="0"/>
              </a:rPr>
              <a:t>Small</a:t>
            </a:r>
            <a:r>
              <a:rPr lang="en-US" dirty="0" smtClean="0">
                <a:latin typeface="Century Gothic" pitchFamily="34" charset="0"/>
              </a:rPr>
              <a:t>   </a:t>
            </a:r>
            <a:r>
              <a:rPr lang="en-US" dirty="0" smtClean="0">
                <a:solidFill>
                  <a:schemeClr val="bg1"/>
                </a:solidFill>
                <a:latin typeface="Century Gothic" pitchFamily="34" charset="0"/>
              </a:rPr>
              <a:t>size</a:t>
            </a:r>
            <a:endParaRPr lang="en-US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143000" y="3925048"/>
            <a:ext cx="2057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tx2"/>
                </a:solidFill>
                <a:latin typeface="Century Gothic" pitchFamily="34" charset="0"/>
              </a:rPr>
              <a:t> Durable  </a:t>
            </a:r>
            <a:r>
              <a:rPr lang="en-US" dirty="0" smtClean="0">
                <a:solidFill>
                  <a:schemeClr val="bg1"/>
                </a:solidFill>
                <a:latin typeface="Century Gothic" pitchFamily="34" charset="0"/>
              </a:rPr>
              <a:t>quality</a:t>
            </a:r>
            <a:endParaRPr lang="en-US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483178" y="4253574"/>
            <a:ext cx="25554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tx2"/>
                </a:solidFill>
                <a:latin typeface="Century Gothic" pitchFamily="34" charset="0"/>
              </a:rPr>
              <a:t>  Zero  </a:t>
            </a:r>
            <a:r>
              <a:rPr lang="en-US" dirty="0" smtClean="0">
                <a:solidFill>
                  <a:schemeClr val="bg1"/>
                </a:solidFill>
                <a:latin typeface="Century Gothic" pitchFamily="34" charset="0"/>
              </a:rPr>
              <a:t>UV submissions</a:t>
            </a:r>
            <a:endParaRPr lang="en-US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483178" y="4622906"/>
            <a:ext cx="24030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2"/>
                </a:solidFill>
                <a:latin typeface="Century Gothic" pitchFamily="34" charset="0"/>
              </a:rPr>
              <a:t> </a:t>
            </a:r>
            <a:r>
              <a:rPr lang="en-US" dirty="0" smtClean="0">
                <a:solidFill>
                  <a:schemeClr val="tx2"/>
                </a:solidFill>
                <a:latin typeface="Century Gothic" pitchFamily="34" charset="0"/>
              </a:rPr>
              <a:t>Cold  </a:t>
            </a:r>
            <a:r>
              <a:rPr lang="en-US" dirty="0" smtClean="0">
                <a:solidFill>
                  <a:schemeClr val="bg1"/>
                </a:solidFill>
                <a:latin typeface="Century Gothic" pitchFamily="34" charset="0"/>
              </a:rPr>
              <a:t>temperature</a:t>
            </a:r>
            <a:endParaRPr lang="en-US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483178" y="3555716"/>
            <a:ext cx="17934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tx2"/>
                </a:solidFill>
                <a:latin typeface="Century Gothic" pitchFamily="34" charset="0"/>
              </a:rPr>
              <a:t>   Eco  </a:t>
            </a:r>
            <a:r>
              <a:rPr lang="en-US" dirty="0" smtClean="0">
                <a:solidFill>
                  <a:schemeClr val="bg1"/>
                </a:solidFill>
                <a:latin typeface="Century Gothic" pitchFamily="34" charset="0"/>
              </a:rPr>
              <a:t>friendly</a:t>
            </a:r>
            <a:endParaRPr lang="en-US" dirty="0">
              <a:solidFill>
                <a:schemeClr val="bg1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90044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33400" y="2209800"/>
            <a:ext cx="8229600" cy="1524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b="1" dirty="0" smtClean="0"/>
              <a:t/>
            </a:r>
            <a:br>
              <a:rPr lang="en-US" b="1" dirty="0" smtClean="0"/>
            </a:br>
            <a:endParaRPr lang="en-US" b="1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9400" y="5670411"/>
            <a:ext cx="2392680" cy="1145432"/>
          </a:xfr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8400" y="220198"/>
            <a:ext cx="6462877" cy="4152128"/>
          </a:xfrm>
          <a:prstGeom prst="rect">
            <a:avLst/>
          </a:prstGeom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609600" y="2667000"/>
            <a:ext cx="6691477" cy="3139321"/>
          </a:xfrm>
          <a:prstGeom prst="rect">
            <a:avLst/>
          </a:prstGeom>
          <a:blipFill dpi="0" rotWithShape="1">
            <a:blip r:embed="rId5">
              <a:alphaModFix amt="51000"/>
            </a:blip>
            <a:srcRect/>
            <a:tile tx="0" ty="0" sx="100000" sy="100000" flip="none" algn="tl"/>
          </a:blipFill>
          <a:effectLst>
            <a:glow rad="127000">
              <a:schemeClr val="accent1">
                <a:alpha val="3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Century Gothic" pitchFamily="34" charset="0"/>
              </a:rPr>
              <a:t>LEED Check List Points</a:t>
            </a:r>
          </a:p>
          <a:p>
            <a:endParaRPr lang="en-US" dirty="0">
              <a:latin typeface="Century Gothic" pitchFamily="34" charset="0"/>
            </a:endParaRPr>
          </a:p>
          <a:p>
            <a:r>
              <a:rPr lang="en-US" u="sng" dirty="0">
                <a:latin typeface="Century Gothic" pitchFamily="34" charset="0"/>
              </a:rPr>
              <a:t>SSc8 Light Pollution </a:t>
            </a:r>
            <a:r>
              <a:rPr lang="en-US" u="sng" dirty="0" smtClean="0">
                <a:latin typeface="Century Gothic" pitchFamily="34" charset="0"/>
              </a:rPr>
              <a:t>Reduction </a:t>
            </a:r>
            <a:r>
              <a:rPr lang="en-US" dirty="0" smtClean="0">
                <a:latin typeface="Century Gothic" pitchFamily="34" charset="0"/>
              </a:rPr>
              <a:t>- </a:t>
            </a:r>
            <a:r>
              <a:rPr lang="en-US" dirty="0" err="1" smtClean="0">
                <a:latin typeface="Century Gothic" pitchFamily="34" charset="0"/>
              </a:rPr>
              <a:t>nano</a:t>
            </a:r>
            <a:r>
              <a:rPr lang="en-US" dirty="0" smtClean="0">
                <a:latin typeface="Century Gothic" pitchFamily="34" charset="0"/>
              </a:rPr>
              <a:t> optics, LEED Optics</a:t>
            </a:r>
          </a:p>
          <a:p>
            <a:endParaRPr lang="en-US" dirty="0" smtClean="0">
              <a:latin typeface="Century Gothic" pitchFamily="34" charset="0"/>
            </a:endParaRPr>
          </a:p>
          <a:p>
            <a:r>
              <a:rPr lang="en-US" u="sng" dirty="0" smtClean="0">
                <a:latin typeface="Century Gothic" pitchFamily="34" charset="0"/>
              </a:rPr>
              <a:t>EAc1 </a:t>
            </a:r>
            <a:r>
              <a:rPr lang="en-US" u="sng" dirty="0">
                <a:latin typeface="Century Gothic" pitchFamily="34" charset="0"/>
              </a:rPr>
              <a:t>Optimize Energy </a:t>
            </a:r>
            <a:r>
              <a:rPr lang="en-US" u="sng" dirty="0" smtClean="0">
                <a:latin typeface="Century Gothic" pitchFamily="34" charset="0"/>
              </a:rPr>
              <a:t>Performance </a:t>
            </a:r>
            <a:r>
              <a:rPr lang="en-US" dirty="0" smtClean="0">
                <a:latin typeface="Century Gothic" pitchFamily="34" charset="0"/>
              </a:rPr>
              <a:t>– up to 19 total points</a:t>
            </a:r>
          </a:p>
          <a:p>
            <a:endParaRPr lang="en-US" dirty="0" smtClean="0">
              <a:latin typeface="Century Gothic" pitchFamily="34" charset="0"/>
            </a:endParaRPr>
          </a:p>
          <a:p>
            <a:r>
              <a:rPr lang="en-US" u="sng" dirty="0" smtClean="0">
                <a:latin typeface="Century Gothic" pitchFamily="34" charset="0"/>
              </a:rPr>
              <a:t>IEQc6.1Controllability </a:t>
            </a:r>
            <a:r>
              <a:rPr lang="en-US" u="sng" dirty="0">
                <a:latin typeface="Century Gothic" pitchFamily="34" charset="0"/>
              </a:rPr>
              <a:t>of </a:t>
            </a:r>
            <a:r>
              <a:rPr lang="en-US" u="sng" dirty="0" smtClean="0">
                <a:latin typeface="Century Gothic" pitchFamily="34" charset="0"/>
              </a:rPr>
              <a:t>Systems  </a:t>
            </a:r>
            <a:r>
              <a:rPr lang="en-US" dirty="0" smtClean="0">
                <a:latin typeface="Century Gothic" pitchFamily="34" charset="0"/>
              </a:rPr>
              <a:t>- several options</a:t>
            </a:r>
            <a:endParaRPr lang="en-US" u="sng" dirty="0">
              <a:latin typeface="Century Gothic" pitchFamily="34" charset="0"/>
            </a:endParaRPr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150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598" y="448174"/>
            <a:ext cx="1827217" cy="1837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706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245</TotalTime>
  <Words>92</Words>
  <Application>Microsoft Office PowerPoint</Application>
  <PresentationFormat>On-screen Show (4:3)</PresentationFormat>
  <Paragraphs>77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 Sustainable Lighting Design - LED </vt:lpstr>
      <vt:lpstr>PowerPoint Presentation</vt:lpstr>
      <vt:lpstr>  </vt:lpstr>
      <vt:lpstr>  </vt:lpstr>
      <vt:lpstr>  </vt:lpstr>
      <vt:lpstr>  </vt:lpstr>
      <vt:lpstr>  </vt:lpstr>
      <vt:lpstr>  </vt:lpstr>
      <vt:lpstr>  </vt:lpstr>
      <vt:lpstr>PowerPoint Presentation</vt:lpstr>
      <vt:lpstr>  </vt:lpstr>
      <vt:lpstr>  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Sustainable Lighting Design</dc:title>
  <dc:creator>Mark</dc:creator>
  <cp:lastModifiedBy>Mark</cp:lastModifiedBy>
  <cp:revision>25</cp:revision>
  <dcterms:created xsi:type="dcterms:W3CDTF">2012-10-12T20:20:01Z</dcterms:created>
  <dcterms:modified xsi:type="dcterms:W3CDTF">2012-10-17T03:05:28Z</dcterms:modified>
</cp:coreProperties>
</file>